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63" r:id="rId9"/>
    <p:sldId id="265" r:id="rId10"/>
    <p:sldId id="266" r:id="rId11"/>
    <p:sldId id="267" r:id="rId12"/>
    <p:sldId id="269" r:id="rId13"/>
    <p:sldId id="268" r:id="rId14"/>
    <p:sldId id="271" r:id="rId15"/>
    <p:sldId id="272" r:id="rId16"/>
    <p:sldId id="273" r:id="rId17"/>
    <p:sldId id="274" r:id="rId18"/>
    <p:sldId id="275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EE2C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01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Visualization of scoliotic spine using</a:t>
            </a:r>
            <a:br>
              <a:rPr lang="en-US" b="1" dirty="0"/>
            </a:br>
            <a:r>
              <a:rPr lang="en-US" b="1" dirty="0"/>
              <a:t>ultrasound-accessible skeletal </a:t>
            </a:r>
            <a:r>
              <a:rPr lang="en-US" b="1" dirty="0" smtClean="0"/>
              <a:t>landmarks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769" y="3838303"/>
            <a:ext cx="7000462" cy="685800"/>
          </a:xfrm>
        </p:spPr>
        <p:txBody>
          <a:bodyPr>
            <a:noAutofit/>
          </a:bodyPr>
          <a:lstStyle/>
          <a:p>
            <a:r>
              <a:rPr lang="en-US" sz="1800" dirty="0"/>
              <a:t>Ben Church</a:t>
            </a:r>
            <a:r>
              <a:rPr lang="en-US" sz="1800" baseline="30000" dirty="0"/>
              <a:t>1</a:t>
            </a:r>
            <a:r>
              <a:rPr lang="en-US" sz="1800" dirty="0"/>
              <a:t>, Andras Lasso</a:t>
            </a:r>
            <a:r>
              <a:rPr lang="en-US" sz="1800" baseline="30000" dirty="0"/>
              <a:t>1</a:t>
            </a:r>
            <a:r>
              <a:rPr lang="en-US" sz="1800" dirty="0"/>
              <a:t>, Christopher Schlenger</a:t>
            </a:r>
            <a:r>
              <a:rPr lang="en-US" sz="1800" baseline="30000" dirty="0"/>
              <a:t>2</a:t>
            </a:r>
            <a:r>
              <a:rPr lang="en-US" sz="1800" dirty="0"/>
              <a:t>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Daniel </a:t>
            </a:r>
            <a:r>
              <a:rPr lang="en-US" sz="1800" dirty="0"/>
              <a:t>P. Borschneck</a:t>
            </a:r>
            <a:r>
              <a:rPr lang="en-US" sz="1800" baseline="30000" dirty="0"/>
              <a:t>3</a:t>
            </a:r>
            <a:r>
              <a:rPr lang="en-US" sz="1800" dirty="0"/>
              <a:t>, Parvin Mousavi</a:t>
            </a:r>
            <a:r>
              <a:rPr lang="en-US" sz="1800" baseline="30000" dirty="0"/>
              <a:t>4</a:t>
            </a:r>
            <a:r>
              <a:rPr lang="en-US" sz="1800" dirty="0"/>
              <a:t>, Gabor Fichtinger</a:t>
            </a:r>
            <a:r>
              <a:rPr lang="en-US" sz="1800" baseline="30000" dirty="0"/>
              <a:t>1,3</a:t>
            </a:r>
            <a:r>
              <a:rPr lang="en-US" sz="1800" dirty="0"/>
              <a:t>, Tamas </a:t>
            </a:r>
            <a:r>
              <a:rPr lang="en-US" sz="1800" dirty="0" smtClean="0"/>
              <a:t>Ungi</a:t>
            </a:r>
            <a:r>
              <a:rPr lang="en-US" sz="1800" baseline="30000" dirty="0" smtClean="0"/>
              <a:t>1,3</a:t>
            </a:r>
            <a:endParaRPr lang="en-CA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495800"/>
            <a:ext cx="6400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Laboratory for Percutaneous Surgery, School of Computing,</a:t>
            </a:r>
            <a:br>
              <a:rPr lang="en-US" dirty="0" smtClean="0"/>
            </a:br>
            <a:r>
              <a:rPr lang="en-US" dirty="0" smtClean="0"/>
              <a:t> Queen’s University, Kingston, ON, Canada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Premier Chiropractic, Stockton, CA, USA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Department of Surgery, Queen’s University, Kingston, ON, Canada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Medical Informatics Laboratory, School of Computing, </a:t>
            </a:r>
            <a:br>
              <a:rPr lang="en-US" dirty="0" smtClean="0"/>
            </a:br>
            <a:r>
              <a:rPr lang="en-US" dirty="0" smtClean="0"/>
              <a:t>Queen’s University, Kingston, ON, Canada</a:t>
            </a:r>
            <a:endParaRPr lang="en-C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1" cy="4830763"/>
          </a:xfrm>
        </p:spPr>
        <p:txBody>
          <a:bodyPr/>
          <a:lstStyle/>
          <a:p>
            <a:r>
              <a:rPr lang="en-US" dirty="0" smtClean="0"/>
              <a:t>Directions of offsets determined from local inter-landmark geometry</a:t>
            </a:r>
          </a:p>
          <a:p>
            <a:r>
              <a:rPr lang="en-US" dirty="0" smtClean="0"/>
              <a:t>Cross product of axial and lateral vectors point in desired direction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4"/>
          <a:stretch/>
        </p:blipFill>
        <p:spPr>
          <a:xfrm>
            <a:off x="4953000" y="1675742"/>
            <a:ext cx="3789218" cy="34930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-19" r="-486" b="19"/>
          <a:stretch/>
        </p:blipFill>
        <p:spPr>
          <a:xfrm>
            <a:off x="4973782" y="1675742"/>
            <a:ext cx="3789218" cy="34930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-19" r="6017" b="19"/>
          <a:stretch/>
        </p:blipFill>
        <p:spPr>
          <a:xfrm>
            <a:off x="4973782" y="1675742"/>
            <a:ext cx="3499584" cy="349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-462"/>
          <a:stretch/>
        </p:blipFill>
        <p:spPr>
          <a:xfrm>
            <a:off x="4952998" y="1676402"/>
            <a:ext cx="3810002" cy="34923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248400" y="2667000"/>
            <a:ext cx="1752600" cy="4572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03373" y="3733802"/>
            <a:ext cx="1721427" cy="1321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48400" y="4572000"/>
            <a:ext cx="1447800" cy="3564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135833" y="2209800"/>
            <a:ext cx="67541" cy="912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203373" y="3122180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237142" y="3837961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791200" y="2895600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791199" y="3611381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803369" y="4256979"/>
            <a:ext cx="445031" cy="349657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953000" cy="4830763"/>
          </a:xfrm>
        </p:spPr>
        <p:txBody>
          <a:bodyPr/>
          <a:lstStyle/>
          <a:p>
            <a:r>
              <a:rPr lang="en-US" dirty="0" smtClean="0"/>
              <a:t>Landmark registration then computed the </a:t>
            </a:r>
            <a:br>
              <a:rPr lang="en-US" dirty="0" smtClean="0"/>
            </a:br>
            <a:r>
              <a:rPr lang="en-US" dirty="0" smtClean="0"/>
              <a:t>B-spline deformation field which warps model points to patients’</a:t>
            </a:r>
          </a:p>
          <a:p>
            <a:r>
              <a:rPr lang="en-US" dirty="0" smtClean="0"/>
              <a:t>Deformation field was applied over average model, warping it to patient anatomy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2" r="27242"/>
          <a:stretch/>
        </p:blipFill>
        <p:spPr>
          <a:xfrm>
            <a:off x="5638800" y="1465118"/>
            <a:ext cx="2583565" cy="4471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5" r="28090"/>
          <a:stretch/>
        </p:blipFill>
        <p:spPr>
          <a:xfrm>
            <a:off x="5638800" y="1447800"/>
            <a:ext cx="2583565" cy="44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visualizations were assessed compared to ground truth CT scans</a:t>
            </a:r>
          </a:p>
          <a:p>
            <a:r>
              <a:rPr lang="en-US" dirty="0" smtClean="0"/>
              <a:t>Model to patient distance maps and Hausdorff distances were computed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33400" y="1524000"/>
            <a:ext cx="8001000" cy="3962400"/>
            <a:chOff x="533400" y="1828800"/>
            <a:chExt cx="8001000" cy="3962400"/>
          </a:xfrm>
        </p:grpSpPr>
        <p:sp>
          <p:nvSpPr>
            <p:cNvPr id="14" name="Rectangle 13"/>
            <p:cNvSpPr/>
            <p:nvPr/>
          </p:nvSpPr>
          <p:spPr>
            <a:xfrm>
              <a:off x="533400" y="5257800"/>
              <a:ext cx="8001000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533400" y="1828800"/>
              <a:ext cx="8001000" cy="3531719"/>
              <a:chOff x="0" y="1524000"/>
              <a:chExt cx="8979639" cy="39637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27" t="1055" b="937"/>
              <a:stretch/>
            </p:blipFill>
            <p:spPr>
              <a:xfrm>
                <a:off x="0" y="1524000"/>
                <a:ext cx="7315200" cy="39637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609600" y="5319236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2.8mm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3400" y="5319236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20.0mm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2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33398" y="1524000"/>
            <a:ext cx="8084553" cy="3981950"/>
            <a:chOff x="533398" y="1809250"/>
            <a:chExt cx="8084553" cy="3981950"/>
          </a:xfrm>
        </p:grpSpPr>
        <p:sp>
          <p:nvSpPr>
            <p:cNvPr id="13" name="Rectangle 12"/>
            <p:cNvSpPr/>
            <p:nvPr/>
          </p:nvSpPr>
          <p:spPr>
            <a:xfrm>
              <a:off x="533398" y="5257800"/>
              <a:ext cx="8084553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533399" y="1809250"/>
              <a:ext cx="8084552" cy="3567430"/>
              <a:chOff x="0" y="1543436"/>
              <a:chExt cx="8979640" cy="39624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43436"/>
                <a:ext cx="1664440" cy="396240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00" t="2399" r="1" b="1668"/>
              <a:stretch/>
            </p:blipFill>
            <p:spPr>
              <a:xfrm>
                <a:off x="0" y="1543436"/>
                <a:ext cx="7315199" cy="39624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343400" y="5324758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24.0mm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9600" y="5324758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2.3mm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524000"/>
            <a:ext cx="8224887" cy="3962400"/>
            <a:chOff x="457200" y="1828800"/>
            <a:chExt cx="8224887" cy="3962400"/>
          </a:xfrm>
        </p:grpSpPr>
        <p:sp>
          <p:nvSpPr>
            <p:cNvPr id="13" name="Rectangle 12"/>
            <p:cNvSpPr/>
            <p:nvPr/>
          </p:nvSpPr>
          <p:spPr>
            <a:xfrm>
              <a:off x="457200" y="5257800"/>
              <a:ext cx="8224887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457200" y="1828800"/>
              <a:ext cx="8224887" cy="3530561"/>
              <a:chOff x="-251272" y="1524000"/>
              <a:chExt cx="9230911" cy="39624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46" t="2158" b="719"/>
              <a:stretch/>
            </p:blipFill>
            <p:spPr>
              <a:xfrm>
                <a:off x="-251272" y="1524000"/>
                <a:ext cx="7566473" cy="39624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92182" y="5308314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2.4mm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5982" y="5308314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17.7mm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76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498" y="1600200"/>
            <a:ext cx="8311604" cy="3962399"/>
            <a:chOff x="407498" y="1828801"/>
            <a:chExt cx="8311604" cy="3962399"/>
          </a:xfrm>
        </p:grpSpPr>
        <p:sp>
          <p:nvSpPr>
            <p:cNvPr id="3" name="Rectangle 2"/>
            <p:cNvSpPr/>
            <p:nvPr/>
          </p:nvSpPr>
          <p:spPr>
            <a:xfrm>
              <a:off x="407498" y="5257800"/>
              <a:ext cx="8311604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407498" y="1828801"/>
              <a:ext cx="8311604" cy="3428999"/>
              <a:chOff x="-624882" y="1524000"/>
              <a:chExt cx="9604521" cy="39624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81" t="2333" b="2040"/>
              <a:stretch/>
            </p:blipFill>
            <p:spPr>
              <a:xfrm>
                <a:off x="-624882" y="1524000"/>
                <a:ext cx="7971179" cy="39624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533400" y="5313707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2.9mm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7200" y="5313707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18.1mm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47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Visualizations convey overall form of patients’ spines</a:t>
            </a:r>
          </a:p>
          <a:p>
            <a:r>
              <a:rPr lang="en-US" dirty="0" smtClean="0"/>
              <a:t>Misalignment mainly at superior and inferior ends, and in anterior anatomy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method produces informative visualizations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1360"/>
            <a:ext cx="8229600" cy="1615281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you!</a:t>
            </a:r>
            <a:br>
              <a:rPr lang="en-US" sz="5400" dirty="0" smtClean="0"/>
            </a:br>
            <a:r>
              <a:rPr lang="en-US" sz="5400" dirty="0" smtClean="0"/>
              <a:t>Questions?</a:t>
            </a:r>
            <a:endParaRPr lang="en-CA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4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Scoliosis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962400" cy="4830763"/>
          </a:xfrm>
        </p:spPr>
        <p:txBody>
          <a:bodyPr/>
          <a:lstStyle/>
          <a:p>
            <a:r>
              <a:rPr lang="en-US" dirty="0" smtClean="0"/>
              <a:t>Scoliosis is lateral spinal curvature</a:t>
            </a:r>
          </a:p>
          <a:p>
            <a:r>
              <a:rPr lang="en-US" dirty="0" smtClean="0"/>
              <a:t>Curvature often progresses until skeletal maturity</a:t>
            </a:r>
          </a:p>
          <a:p>
            <a:r>
              <a:rPr lang="en-US" dirty="0" smtClean="0"/>
              <a:t>Regular assessment helps ensure early treatment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r="23684"/>
          <a:stretch/>
        </p:blipFill>
        <p:spPr>
          <a:xfrm>
            <a:off x="5029199" y="1295400"/>
            <a:ext cx="2743201" cy="47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Assessment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/>
          <a:lstStyle/>
          <a:p>
            <a:r>
              <a:rPr lang="en-US" dirty="0" smtClean="0"/>
              <a:t>Gold-standard assessment method is X-ray imaging</a:t>
            </a:r>
          </a:p>
          <a:p>
            <a:r>
              <a:rPr lang="en-US" dirty="0" smtClean="0"/>
              <a:t>Cobb angle is measured</a:t>
            </a:r>
          </a:p>
          <a:p>
            <a:r>
              <a:rPr lang="en-US" dirty="0" smtClean="0"/>
              <a:t>Quantifies severity of scoliosis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r="23684"/>
          <a:stretch/>
        </p:blipFill>
        <p:spPr>
          <a:xfrm>
            <a:off x="5029199" y="1295400"/>
            <a:ext cx="2743201" cy="471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4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Tracked Ultrasound</a:t>
            </a:r>
            <a:endParaRPr lang="en-CA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/>
          <p:cNvCxnSpPr/>
          <p:nvPr/>
        </p:nvCxnSpPr>
        <p:spPr>
          <a:xfrm>
            <a:off x="6121888" y="3947162"/>
            <a:ext cx="507512" cy="1744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156500" y="2262473"/>
            <a:ext cx="627701" cy="1904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2612690">
            <a:off x="4484633" y="2106409"/>
            <a:ext cx="2154565" cy="2268868"/>
          </a:xfrm>
          <a:prstGeom prst="arc">
            <a:avLst>
              <a:gd name="adj1" fmla="val 16182798"/>
              <a:gd name="adj2" fmla="val 98459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295400"/>
            <a:ext cx="4114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Motivated by X-ray health risks</a:t>
            </a:r>
          </a:p>
          <a:p>
            <a:r>
              <a:rPr lang="en-US" dirty="0" smtClean="0"/>
              <a:t>Methods typically locate skeletal landmarks</a:t>
            </a:r>
          </a:p>
          <a:p>
            <a:r>
              <a:rPr lang="en-US" dirty="0" smtClean="0"/>
              <a:t>Curvature extracted from landmarks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697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886200" cy="4830763"/>
          </a:xfrm>
        </p:spPr>
        <p:txBody>
          <a:bodyPr/>
          <a:lstStyle/>
          <a:p>
            <a:r>
              <a:rPr lang="en-US" dirty="0" smtClean="0"/>
              <a:t>Current ultrasound methods do not produce easily interpreted visualizations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Content Placeholder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/>
          <a:lstStyle/>
          <a:p>
            <a:r>
              <a:rPr lang="en-US" dirty="0" smtClean="0"/>
              <a:t>A method for producing informative spinal visualizations</a:t>
            </a:r>
          </a:p>
          <a:p>
            <a:r>
              <a:rPr lang="en-US" dirty="0" smtClean="0"/>
              <a:t>Average shaped spine is warped to patient anatomy using registration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953000" y="1260764"/>
            <a:ext cx="3261647" cy="4656137"/>
            <a:chOff x="3352800" y="152400"/>
            <a:chExt cx="4804064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7" r="36055"/>
            <a:stretch/>
          </p:blipFill>
          <p:spPr>
            <a:xfrm>
              <a:off x="5718464" y="15240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7" r="36055"/>
            <a:stretch/>
          </p:blipFill>
          <p:spPr>
            <a:xfrm>
              <a:off x="3352800" y="152400"/>
              <a:ext cx="2438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22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/>
          <a:lstStyle/>
          <a:p>
            <a:r>
              <a:rPr lang="en-US" dirty="0" smtClean="0"/>
              <a:t>We supplemented transverse process locations with anchor points to ensure registration is anatomically realistic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1" r="30826"/>
          <a:stretch/>
        </p:blipFill>
        <p:spPr>
          <a:xfrm>
            <a:off x="5181600" y="1146746"/>
            <a:ext cx="2377438" cy="5094510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8" t="74" r="30784" b="-74"/>
          <a:stretch/>
        </p:blipFill>
        <p:spPr>
          <a:xfrm>
            <a:off x="5181600" y="1146745"/>
            <a:ext cx="2362200" cy="50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Transverse processes located using patients’ prior CT scans</a:t>
            </a:r>
          </a:p>
          <a:p>
            <a:r>
              <a:rPr lang="en-US" dirty="0" smtClean="0"/>
              <a:t>Anchor point locations calculated from landmark locations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2998" y="1676402"/>
            <a:ext cx="3505201" cy="3492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419600" cy="4830763"/>
          </a:xfrm>
        </p:spPr>
        <p:txBody>
          <a:bodyPr/>
          <a:lstStyle/>
          <a:p>
            <a:r>
              <a:rPr lang="en-US" dirty="0" smtClean="0"/>
              <a:t>Anchor points offset towards anterior anatomy of vertebrae from landmarks</a:t>
            </a:r>
          </a:p>
          <a:p>
            <a:r>
              <a:rPr lang="en-US" dirty="0" smtClean="0"/>
              <a:t>This conveys </a:t>
            </a:r>
            <a:br>
              <a:rPr lang="en-US" dirty="0" smtClean="0"/>
            </a:br>
            <a:r>
              <a:rPr lang="en-US" dirty="0" smtClean="0"/>
              <a:t>anterior-posterior scale and vertebral rotation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</TotalTime>
  <Words>616</Words>
  <Application>Microsoft Office PowerPoint</Application>
  <PresentationFormat>On-screen Show (4:3)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Visualization of scoliotic spine using ultrasound-accessible skeletal landmarks</vt:lpstr>
      <vt:lpstr>Introduction - Scoliosis</vt:lpstr>
      <vt:lpstr>Introduction - Assessment</vt:lpstr>
      <vt:lpstr>Introduction – Tracked Ultrasound</vt:lpstr>
      <vt:lpstr>Problem Description</vt:lpstr>
      <vt:lpstr>Contribution</vt:lpstr>
      <vt:lpstr>Contribution</vt:lpstr>
      <vt:lpstr>Methods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Discussion</vt:lpstr>
      <vt:lpstr>Conclusions</vt:lpstr>
      <vt:lpstr>Thank you!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 Church</cp:lastModifiedBy>
  <cp:revision>62</cp:revision>
  <dcterms:created xsi:type="dcterms:W3CDTF">2013-01-28T22:14:32Z</dcterms:created>
  <dcterms:modified xsi:type="dcterms:W3CDTF">2017-01-29T14:03:20Z</dcterms:modified>
</cp:coreProperties>
</file>